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Tahoma" panose="020B0604030504040204" pitchFamily="34" charset="0"/>
      <p:regular r:id="rId6"/>
      <p:bold r:id="rId7"/>
    </p:embeddedFont>
    <p:embeddedFont>
      <p:font typeface="Georgia" panose="02040502050405020303" pitchFamily="18" charset="0"/>
      <p:regular r:id="rId8"/>
      <p:bold r:id="rId9"/>
      <p:italic r:id="rId10"/>
      <p:boldItalic r:id="rId11"/>
    </p:embeddedFont>
    <p:embeddedFont>
      <p:font typeface="TyponineSans Reg" panose="02000000000000000000" charset="-18"/>
      <p:regular r:id="rId12"/>
    </p:embeddedFont>
    <p:embeddedFont>
      <p:font typeface="VladaRHSerif Reg" panose="02000000000000000000" charset="-18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FD7365-AF18-49A2-9FC4-4FEF3A354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0" y="2466"/>
            <a:ext cx="12220209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2F157B-7A86-41A0-BADA-988E42CF0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81" y="2094606"/>
            <a:ext cx="9223233" cy="1655763"/>
          </a:xfrm>
        </p:spPr>
        <p:txBody>
          <a:bodyPr anchor="b">
            <a:normAutofit/>
          </a:bodyPr>
          <a:lstStyle>
            <a:lvl1pPr algn="l">
              <a:defRPr sz="44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44745-8160-44A4-9312-1B587AEC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779" y="3842443"/>
            <a:ext cx="922323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75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56A2-EB75-4DBA-8BEB-247C8329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798D8-0CF4-4A77-92A7-A2795020B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4B012-ECB7-42D4-8782-94E354FD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1D8C1-5ECC-43A3-AB77-44B91028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FE682-9450-480A-AAD7-34D29B76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9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EEAD37-6B0D-4DF5-9DFB-B065B8308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CBB6F-A94E-47F8-8A59-312D4D906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2A8A1-12A3-4190-9402-9E2DAC62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DADD2-7FD4-4EFF-AE6B-A09D57BD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B24B3-70E2-41CA-8C37-41AEC435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3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A4B2A8-1146-4AE5-847D-DEF3C22E4D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ACB283-4F1F-4293-B00A-82916A6E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9" y="582702"/>
            <a:ext cx="9623002" cy="581422"/>
          </a:xfrm>
        </p:spPr>
        <p:txBody>
          <a:bodyPr>
            <a:noAutofit/>
          </a:bodyPr>
          <a:lstStyle>
            <a:lvl1pPr algn="l">
              <a:defRPr sz="32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A21B6-6EC0-420E-9C6A-8DD5CAA6E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777" y="1479583"/>
            <a:ext cx="9623003" cy="4254946"/>
          </a:xfrm>
        </p:spPr>
        <p:txBody>
          <a:bodyPr/>
          <a:lstStyle>
            <a:lvl1pPr>
              <a:defRPr sz="2400"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0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76F3CBE-B48E-4D6C-A8A4-EA0AE2EAE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B893C5-7190-43A8-8ADA-B21BB64C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9" y="1218078"/>
            <a:ext cx="9876673" cy="2852737"/>
          </a:xfrm>
        </p:spPr>
        <p:txBody>
          <a:bodyPr anchor="b">
            <a:normAutofit/>
          </a:bodyPr>
          <a:lstStyle>
            <a:lvl1pPr>
              <a:defRPr sz="38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98E83-C35B-48F4-9B6E-43535D6C0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779" y="4097803"/>
            <a:ext cx="987667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44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37EE4F7-B156-4BB4-9D8C-F0CFE77FA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25115-E12C-48F7-A52A-EFFF6E05A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777" y="1479582"/>
            <a:ext cx="4829627" cy="4254947"/>
          </a:xfrm>
        </p:spPr>
        <p:txBody>
          <a:bodyPr/>
          <a:lstStyle>
            <a:lvl1pPr>
              <a:defRPr sz="2400"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04CE8-4579-4E77-97B7-81DD60AB4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479582"/>
            <a:ext cx="4953001" cy="425494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6C35598-123F-4F57-8C54-563951A0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8" y="613588"/>
            <a:ext cx="9883021" cy="519651"/>
          </a:xfrm>
        </p:spPr>
        <p:txBody>
          <a:bodyPr>
            <a:noAutofit/>
          </a:bodyPr>
          <a:lstStyle>
            <a:lvl1pPr>
              <a:defRPr sz="32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42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7E7B-7011-4DEE-966C-04A6DAA8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3EF0E-0C1D-45C3-8492-8A0D2BCB5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C83E0-73D1-4904-A569-0C75E35A3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F60A8-45A5-437B-943B-5F0B4EACE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4CAE2-FB9F-484A-A765-5F9F64427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208B2-1D46-4893-B794-447A4A340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3DCAC5-5122-42F4-B416-24201C7B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B96A47-5634-4BDE-9CCD-E2C5769A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9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A3C81-13EB-4319-B0BA-321D5695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4B370-4B7A-42BD-A2C4-9B8E16CD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E5730-5F77-444A-872F-EA856F5A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FECCF-1013-4439-BCF4-94856D1C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3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E199EE-5B02-4CFE-BFB2-B382059E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4F8D8-525B-4F07-9C03-2D6F0D641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96BFD-8831-4F14-A8A0-B9A3E59D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87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7CB5-94D6-4AC8-9A84-BFE12543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19FD3-84FF-4832-AA1E-9A157862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B7F50-0C8A-4BAC-92EE-71FDEC62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67134-8C7F-4292-8FFD-13D1215B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F422C-3606-4D69-8366-5D8B69E5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48643-0E6E-4C04-9841-2B5183FE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0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B857-2D59-471E-8420-453FC0E8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D8BA7C-1337-4D73-B3FC-D7B6BA2BA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66530-1896-4803-8AFD-4B2228D2B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0C591-B90D-48D5-9EAD-2988E3E4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FF0E6-E378-4FC0-BA48-1A7EAC60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0AE39-7029-472D-8003-6AB5EB63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67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2CBC5-3C2F-431C-ABED-CB3C6D5D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CA4C2-3C70-4E3B-A500-14D6FFCCB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9CFDA-5E75-4ECE-B6F1-DDFEBF56F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CEF8-01D1-4BED-BED4-3AC29A2FCAD7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FC287-BAF2-42F9-B0D6-366D103AF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BB306-2345-4017-B988-E70B12F52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17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6A4F-7FED-4ED1-95F2-694BF68BD6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  <a:defRPr/>
            </a:pPr>
            <a:r>
              <a:rPr lang="hr-HR" altLang="sr-Latn-RS" sz="2400" b="1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2.</a:t>
            </a:r>
            <a:br>
              <a:rPr lang="hr-HR" altLang="sr-Latn-RS" sz="2400" b="1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400" b="1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400" b="1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4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Pružanje usluge pomoćnika u </a:t>
            </a:r>
            <a:r>
              <a:rPr lang="hr-HR" altLang="sr-Latn-RS" sz="24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nastavi/stručnoga komunikacijskog posrednika učenicima </a:t>
            </a:r>
            <a:r>
              <a:rPr lang="hr-HR" altLang="sr-Latn-RS" sz="24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s teškoćama u razvoju</a:t>
            </a:r>
            <a:br>
              <a:rPr lang="hr-HR" altLang="sr-Latn-RS" sz="24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endParaRPr lang="en-GB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6BF8D-538D-47E3-9754-A375B05EA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781" y="3842443"/>
            <a:ext cx="9223233" cy="1655762"/>
          </a:xfrm>
        </p:spPr>
        <p:txBody>
          <a:bodyPr>
            <a:normAutofit/>
          </a:bodyPr>
          <a:lstStyle/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r>
              <a:rPr lang="hr-HR" sz="2000" dirty="0" smtClean="0"/>
              <a:t>Uprava za potporu i unaprjeđenje sustava odgoja i obrazovanja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0011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E6223-AA32-4C87-AF01-1022B6F6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9" y="374073"/>
            <a:ext cx="10304072" cy="1330035"/>
          </a:xfrm>
        </p:spPr>
        <p:txBody>
          <a:bodyPr/>
          <a:lstStyle/>
          <a:p>
            <a:r>
              <a:rPr lang="hr-HR" altLang="sr-Latn-RS" sz="20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0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0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0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4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Naziv </a:t>
            </a:r>
            <a:r>
              <a:rPr lang="hr-HR" altLang="sr-Latn-RS" sz="24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natječaja: Javni poziv za prijavu projekata udruga koje pružaju usluge pomoćnika u </a:t>
            </a:r>
            <a:r>
              <a:rPr lang="hr-HR" altLang="sr-Latn-RS" sz="24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nastavi/stručnoga komunikacijskog posrednika učenicima </a:t>
            </a:r>
            <a:r>
              <a:rPr lang="hr-HR" altLang="sr-Latn-RS" sz="24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s teškoćama u razvoju za </a:t>
            </a:r>
            <a:r>
              <a:rPr lang="hr-HR" altLang="sr-Latn-RS" sz="24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2019./2020. šk. godinu</a:t>
            </a:r>
            <a:r>
              <a:rPr lang="hr-HR" altLang="sr-Latn-RS" sz="24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4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CA75B-CB6E-452D-9DCB-42E455581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15" y="2011681"/>
            <a:ext cx="10104565" cy="3722848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hr-HR" altLang="sr-Latn-RS" sz="2000" b="1" u="sng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Cilj:</a:t>
            </a:r>
            <a:r>
              <a:rPr lang="hr-HR" altLang="sr-Latn-RS" sz="20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</a:p>
          <a:p>
            <a:pPr marL="628633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osigurati usluge pomoćnika u nastavi </a:t>
            </a:r>
            <a:r>
              <a:rPr lang="hr-HR" altLang="sr-Latn-RS" b="1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i stručnoga komunikacijskog posrednika učenicima </a:t>
            </a:r>
            <a: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s teškoćama u razvoju tijekom izvršavanja zadataka koji zahtijevaju komunikacijsku, senzornu i motoričku aktivnost učenika, u kretanju, pri uzimanju hrane i pića, u obavljanju higijenskih potreba tijekom svakodnevnih aktivnosti odgojno-obrazovnog procesa </a:t>
            </a:r>
            <a:endParaRPr lang="hr-HR" altLang="sr-Latn-RS" b="1" dirty="0" smtClean="0">
              <a:solidFill>
                <a:srgbClr val="002060"/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marL="628633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r-HR" altLang="sr-Latn-RS" b="1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podržati </a:t>
            </a:r>
            <a: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projekte udruga koje pružaju usluge pomoćnika u nastavi </a:t>
            </a:r>
            <a:r>
              <a:rPr lang="hr-HR" altLang="sr-Latn-RS" b="1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i stručnoga komunikacijskog posrednika učenicima </a:t>
            </a:r>
            <a: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s teškoćama u razvoju</a:t>
            </a:r>
          </a:p>
          <a:p>
            <a:pPr marL="0" indent="0">
              <a:buFontTx/>
              <a:buNone/>
              <a:defRPr/>
            </a:pPr>
            <a:endParaRPr lang="hr-HR" altLang="sr-Latn-RS" sz="1400" b="1" dirty="0">
              <a:solidFill>
                <a:srgbClr val="C00000"/>
              </a:solidFill>
              <a:latin typeface="Georgia" panose="02040502050405020303" pitchFamily="18" charset="0"/>
              <a:cs typeface="Tahoma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09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B5EF5-1876-44E5-8C41-38833A4FA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13" y="191193"/>
            <a:ext cx="10424739" cy="5128951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hr-HR" altLang="sr-Latn-RS" sz="2700" b="1" u="sng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700" b="1" u="sng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700" b="1" u="sng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700" b="1" u="sng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700" b="1" u="sng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700" b="1" u="sng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700" b="1" u="sng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700" b="1" u="sng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700" b="1" u="sng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700" b="1" u="sng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700" b="1" u="sng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700" b="1" u="sng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700" b="1" u="sng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700" b="1" u="sng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700" b="1" u="sng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700" b="1" u="sng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700" b="1" u="sng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700" b="1" u="sng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700" b="1" u="sng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700" b="1" u="sng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700" b="1" u="sng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700" b="1" u="sng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700" b="1" u="sng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700" b="1" u="sng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700" b="1" u="sng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700" b="1" u="sng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700" b="1" u="sng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700" b="1" u="sng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70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70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7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40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40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1D4B6-D6D4-4CE0-8AB2-BFD62FC2B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647" y="581891"/>
            <a:ext cx="10640870" cy="5818908"/>
          </a:xfrm>
        </p:spPr>
        <p:txBody>
          <a:bodyPr>
            <a:normAutofit/>
          </a:bodyPr>
          <a:lstStyle/>
          <a:p>
            <a:r>
              <a:rPr lang="hr-HR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Rezultati: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od 69 prijavljenih projekta udruga na Javnom pozivu odobrena su sredstva za 65 udruga, a što uključuje 429 pomoćnika u nastavi/stručno komunikacijskog posrednika za 469 učenike s teškoćama u razvoju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p</a:t>
            </a:r>
            <a:r>
              <a:rPr lang="hr-HR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rihvatljivi prijavitelji: udruge čije je primarno djelovanje usmjereno na područje skrbi o učenicima s teškoćama u razvoju u Republici Hrvatskoj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objava odluka o dodjeli sredstva: rujan i listopada 2019. godine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ukupna vrijednost osiguranih sredstava udrugama za pružanje usluge pomoćnika u nastavi i stručno komunikacijskog posrednika učenicima s teškoćama u razvoju za šk. godinu 2019./2020. iznosi  = 20.143.761,36 kn </a:t>
            </a:r>
          </a:p>
        </p:txBody>
      </p:sp>
    </p:spTree>
    <p:extLst>
      <p:ext uri="{BB962C8B-B14F-4D97-AF65-F5344CB8AC3E}">
        <p14:creationId xmlns:p14="http://schemas.microsoft.com/office/powerpoint/2010/main" val="358880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02904F-D586-4FFB-8FFA-8E5F02A35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1" y="1911927"/>
            <a:ext cx="4928804" cy="38226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altLang="sr-Latn-RS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Javni </a:t>
            </a:r>
            <a:r>
              <a:rPr lang="hr-HR" altLang="sr-Latn-RS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poziv za prijavu projekata udruga koje pružaju usluge pomoćnika u nastavi i </a:t>
            </a:r>
            <a:r>
              <a:rPr lang="hr-HR" altLang="sr-Latn-RS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stručnoga komunikacijskog posrednika </a:t>
            </a:r>
            <a:r>
              <a:rPr lang="hr-HR" altLang="sr-Latn-RS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učenicima s teškoćama u razvoju za </a:t>
            </a:r>
            <a:r>
              <a:rPr lang="hr-HR" altLang="sr-Latn-RS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2020./2021. </a:t>
            </a:r>
            <a:r>
              <a:rPr lang="hr-HR" altLang="sr-Latn-RS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šk. godinu</a:t>
            </a:r>
            <a:br>
              <a:rPr lang="hr-HR" altLang="sr-Latn-RS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A681F-5F74-4913-9322-18B5821411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hr-HR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Georgia" panose="02040502050405020303" pitchFamily="18" charset="0"/>
              </a:rPr>
              <a:t>Ukupna vrijednost osiguranih sredstva udrugama za Javni poziv </a:t>
            </a:r>
            <a:r>
              <a:rPr lang="hr-HR" altLang="sr-Latn-RS" dirty="0" smtClean="0">
                <a:latin typeface="Georgia" panose="02040502050405020303" pitchFamily="18" charset="0"/>
                <a:cs typeface="Tahoma" pitchFamily="34" charset="0"/>
              </a:rPr>
              <a:t>za </a:t>
            </a:r>
            <a:r>
              <a:rPr lang="hr-HR" altLang="sr-Latn-RS" dirty="0">
                <a:latin typeface="Georgia" panose="02040502050405020303" pitchFamily="18" charset="0"/>
                <a:cs typeface="Tahoma" pitchFamily="34" charset="0"/>
              </a:rPr>
              <a:t>prijavu projekata udruga koje pružaju usluge pomoćnika u nastavi i stručnoga komunikacijskog posrednika učenicima s teškoćama u razvoju za </a:t>
            </a:r>
            <a:r>
              <a:rPr lang="hr-HR" altLang="sr-Latn-RS" b="1" dirty="0">
                <a:latin typeface="Georgia" panose="02040502050405020303" pitchFamily="18" charset="0"/>
                <a:cs typeface="Tahoma" pitchFamily="34" charset="0"/>
              </a:rPr>
              <a:t>2020./2021. šk. </a:t>
            </a:r>
            <a:r>
              <a:rPr lang="hr-HR" altLang="sr-Latn-RS" b="1" smtClean="0">
                <a:latin typeface="Georgia" panose="02040502050405020303" pitchFamily="18" charset="0"/>
                <a:cs typeface="Tahoma" pitchFamily="34" charset="0"/>
              </a:rPr>
              <a:t>godinu </a:t>
            </a:r>
            <a:endParaRPr lang="hr-HR" altLang="sr-Latn-RS" b="1" dirty="0" smtClean="0">
              <a:latin typeface="Georgia" panose="02040502050405020303" pitchFamily="18" charset="0"/>
              <a:cs typeface="Tahoma" pitchFamily="34" charset="0"/>
            </a:endParaRPr>
          </a:p>
          <a:p>
            <a:pPr marL="0" indent="0">
              <a:buNone/>
            </a:pPr>
            <a:r>
              <a:rPr lang="hr-HR" altLang="sr-Latn-RS" b="1" dirty="0" smtClean="0">
                <a:latin typeface="Georgia" panose="02040502050405020303" pitchFamily="18" charset="0"/>
                <a:cs typeface="Tahoma" pitchFamily="34" charset="0"/>
              </a:rPr>
              <a:t>              = 21. 584.547,60 kn</a:t>
            </a:r>
            <a:r>
              <a:rPr lang="hr-HR" dirty="0" smtClean="0">
                <a:latin typeface="Georgia" panose="02040502050405020303" pitchFamily="18" charset="0"/>
              </a:rPr>
              <a:t>  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F5A7BD-6FE3-4547-82BD-D8EBB255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613588"/>
            <a:ext cx="9982198" cy="1040645"/>
          </a:xfrm>
        </p:spPr>
        <p:txBody>
          <a:bodyPr/>
          <a:lstStyle/>
          <a:p>
            <a:r>
              <a:rPr lang="hr-HR" dirty="0" smtClean="0">
                <a:latin typeface="Georgia" panose="02040502050405020303" pitchFamily="18" charset="0"/>
              </a:rPr>
              <a:t>Najavljujemo uskoro raspisivanje otvorenog javnog poziva: </a:t>
            </a:r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6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ladaRHSerif Reg"/>
        <a:ea typeface=""/>
        <a:cs typeface=""/>
      </a:majorFont>
      <a:minorFont>
        <a:latin typeface="TyponineSans 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_poljoprivreda_template_HR" id="{1250CBF4-00D6-4673-8691-99FAC190B113}" vid="{A8F8B2FB-2A4B-460F-B37C-9B252C0CB6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251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Wingdings</vt:lpstr>
      <vt:lpstr>Tahoma</vt:lpstr>
      <vt:lpstr>Georgia</vt:lpstr>
      <vt:lpstr>TyponineSans Reg</vt:lpstr>
      <vt:lpstr>VladaRHSerif Reg</vt:lpstr>
      <vt:lpstr>Office Theme</vt:lpstr>
      <vt:lpstr>2.  Pružanje usluge pomoćnika u nastavi/stručnoga komunikacijskog posrednika učenicima s teškoćama u razvoju </vt:lpstr>
      <vt:lpstr>  Naziv natječaja: Javni poziv za prijavu projekata udruga koje pružaju usluge pomoćnika u nastavi/stručnoga komunikacijskog posrednika učenicima s teškoćama u razvoju za 2019./2020. šk. godinu </vt:lpstr>
      <vt:lpstr>                 </vt:lpstr>
      <vt:lpstr>Najavljujemo uskoro raspisivanje otvorenog javnog poziva: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 Borovičkić</dc:creator>
  <cp:lastModifiedBy>Ines Visković</cp:lastModifiedBy>
  <cp:revision>79</cp:revision>
  <dcterms:created xsi:type="dcterms:W3CDTF">2019-10-14T15:29:07Z</dcterms:created>
  <dcterms:modified xsi:type="dcterms:W3CDTF">2020-02-25T14:04:43Z</dcterms:modified>
</cp:coreProperties>
</file>